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7"/>
  </p:notesMasterIdLst>
  <p:sldIdLst>
    <p:sldId id="257" r:id="rId2"/>
    <p:sldId id="259" r:id="rId3"/>
    <p:sldId id="258" r:id="rId4"/>
    <p:sldId id="260" r:id="rId5"/>
    <p:sldId id="261" r:id="rId6"/>
    <p:sldId id="273" r:id="rId7"/>
    <p:sldId id="274" r:id="rId8"/>
    <p:sldId id="275" r:id="rId9"/>
    <p:sldId id="277" r:id="rId10"/>
    <p:sldId id="281" r:id="rId11"/>
    <p:sldId id="278" r:id="rId12"/>
    <p:sldId id="285" r:id="rId13"/>
    <p:sldId id="284" r:id="rId14"/>
    <p:sldId id="267" r:id="rId15"/>
    <p:sldId id="283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623BE-A4D3-46D6-AB1E-70CE93D88616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12FE-45B5-40C9-967B-7A59E737D47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623BE-A4D3-46D6-AB1E-70CE93D88616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12FE-45B5-40C9-967B-7A59E737D47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623BE-A4D3-46D6-AB1E-70CE93D88616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12FE-45B5-40C9-967B-7A59E737D47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623BE-A4D3-46D6-AB1E-70CE93D88616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12FE-45B5-40C9-967B-7A59E737D47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623BE-A4D3-46D6-AB1E-70CE93D88616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12FE-45B5-40C9-967B-7A59E737D47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623BE-A4D3-46D6-AB1E-70CE93D88616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12FE-45B5-40C9-967B-7A59E737D47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623BE-A4D3-46D6-AB1E-70CE93D88616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12FE-45B5-40C9-967B-7A59E737D47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623BE-A4D3-46D6-AB1E-70CE93D88616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12FE-45B5-40C9-967B-7A59E737D47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623BE-A4D3-46D6-AB1E-70CE93D88616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12FE-45B5-40C9-967B-7A59E737D47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623BE-A4D3-46D6-AB1E-70CE93D88616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12FE-45B5-40C9-967B-7A59E737D47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623BE-A4D3-46D6-AB1E-70CE93D88616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12FE-45B5-40C9-967B-7A59E737D47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23BE-A4D3-46D6-AB1E-70CE93D88616}" type="datetimeFigureOut">
              <a:rPr lang="ru-RU" smtClean="0"/>
              <a:t>16.06.2025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312FE-45B5-40C9-967B-7A59E737D47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-1" y="118639"/>
            <a:ext cx="12191999" cy="5944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 образования «БЕЛОРУССКИЙ ГОСУДАРСТВЕННЫЙ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УНИВЕРСИТЕТ»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информационных технологий</a:t>
            </a:r>
            <a:b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информационных систем и технологий</a:t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дипломного проекта: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«Веб-приложение кинотеатра "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"»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  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Дипломник:     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Халалеенко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А.Н.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    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Руководитель:  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Тимонович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Г.Л., доцент				     	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5"/>
          <p:cNvSpPr/>
          <p:nvPr/>
        </p:nvSpPr>
        <p:spPr bwMode="gray">
          <a:xfrm>
            <a:off x="0" y="5850294"/>
            <a:ext cx="12191999" cy="1009294"/>
          </a:xfrm>
          <a:prstGeom prst="rect">
            <a:avLst/>
          </a:prstGeom>
          <a:noFill/>
          <a:ln w="6350" algn="ctr">
            <a:noFill/>
            <a:miter lim="800000"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Минск</a:t>
            </a:r>
            <a:r>
              <a:rPr kumimoji="0" lang="ru-RU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 20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2</a:t>
            </a:r>
            <a:r>
              <a:rPr lang="ru-RU" sz="2000" kern="0" dirty="0"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5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Arial Unicode MS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/>
          <p:nvPr/>
        </p:nvSpPr>
        <p:spPr>
          <a:xfrm>
            <a:off x="365760" y="389975"/>
            <a:ext cx="11765280" cy="8109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Проектирование. Блок-схема алгоритма проверки билета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Замещающий 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12FE-45B5-40C9-967B-7A59E737D478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50" descr="Изображение выглядит как диаграмма, План, Технический чертеж, зарисо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01F8714-137C-B403-466F-09C25D562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43" y="1322813"/>
            <a:ext cx="10977514" cy="49116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/>
          <p:nvPr/>
        </p:nvSpPr>
        <p:spPr>
          <a:xfrm>
            <a:off x="404078" y="245691"/>
            <a:ext cx="11262142" cy="8109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Скриншот работы приложения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377" y="875841"/>
            <a:ext cx="7719543" cy="5736468"/>
          </a:xfrm>
          <a:prstGeom prst="rect">
            <a:avLst/>
          </a:prstGeom>
        </p:spPr>
      </p:pic>
      <p:sp>
        <p:nvSpPr>
          <p:cNvPr id="3" name="Замещающий 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12FE-45B5-40C9-967B-7A59E737D478}" type="slidenum">
              <a:rPr lang="ru-RU" smtClean="0"/>
              <a:t>11</a:t>
            </a:fld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87B2D-C04B-0A62-47A1-7252A100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12FE-45B5-40C9-967B-7A59E737D478}" type="slidenum">
              <a:rPr lang="ru-RU" smtClean="0"/>
              <a:t>12</a:t>
            </a:fld>
            <a:endParaRPr lang="ru-RU"/>
          </a:p>
        </p:txBody>
      </p:sp>
      <p:pic>
        <p:nvPicPr>
          <p:cNvPr id="3" name="Diplom video">
            <a:hlinkClick r:id="" action="ppaction://media"/>
            <a:extLst>
              <a:ext uri="{FF2B5EF4-FFF2-40B4-BE49-F238E27FC236}">
                <a16:creationId xmlns:a16="http://schemas.microsoft.com/office/drawing/2014/main" id="{C1DC36C9-1879-D5E7-B88E-D452CFECC8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73280" cy="69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6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/>
          <p:nvPr/>
        </p:nvSpPr>
        <p:spPr>
          <a:xfrm>
            <a:off x="404078" y="245692"/>
            <a:ext cx="8976092" cy="6868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Экономические показатели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мещающий 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316EEE-CE51-E635-92AF-E208DC775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20" y="1012744"/>
            <a:ext cx="10641280" cy="52634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/>
          <p:nvPr/>
        </p:nvSpPr>
        <p:spPr>
          <a:xfrm>
            <a:off x="400269" y="394970"/>
            <a:ext cx="10518338" cy="1325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0270" y="1720840"/>
            <a:ext cx="10987058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Разработано веб-приложение кинотеатра </a:t>
            </a:r>
            <a:r>
              <a:rPr lang="en-US" sz="2800" dirty="0"/>
              <a:t>“Hm”</a:t>
            </a:r>
            <a:r>
              <a:rPr lang="ru-RU" sz="2800" dirty="0"/>
              <a:t>.</a:t>
            </a:r>
          </a:p>
          <a:p>
            <a:endParaRPr lang="ru-RU" sz="2800" dirty="0"/>
          </a:p>
          <a:p>
            <a:pPr marL="109855" indent="36004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800" dirty="0">
                <a:sym typeface="+mn-ea"/>
              </a:rPr>
              <a:t>- реализована логика регистрации и авторизации;</a:t>
            </a:r>
            <a:endParaRPr lang="ru-RU" sz="2800" dirty="0"/>
          </a:p>
          <a:p>
            <a:pPr marL="109855" indent="360045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800" dirty="0">
                <a:sym typeface="+mn-ea"/>
              </a:rPr>
              <a:t>- добавлен поиск по фильмам;</a:t>
            </a:r>
            <a:endParaRPr lang="ru-RU" sz="2800" dirty="0"/>
          </a:p>
          <a:p>
            <a:pPr marL="109855" indent="360045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800" dirty="0">
                <a:sym typeface="+mn-ea"/>
              </a:rPr>
              <a:t>- предоставлено добавление и удаление новых фильмов, залов и сеансов;</a:t>
            </a:r>
            <a:endParaRPr lang="ru-RU" sz="2800" dirty="0"/>
          </a:p>
          <a:p>
            <a:pPr marL="109855" indent="36004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800" dirty="0">
                <a:sym typeface="+mn-ea"/>
              </a:rPr>
              <a:t>- разработано сохранение истории действий пользователей;</a:t>
            </a:r>
            <a:endParaRPr lang="ru-RU" sz="2800" dirty="0"/>
          </a:p>
          <a:p>
            <a:pPr marL="109855" indent="360045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800" dirty="0">
                <a:sym typeface="+mn-ea"/>
              </a:rPr>
              <a:t>- предоставлена генерация и распознавание QR-кодов билетов пользователей;</a:t>
            </a:r>
            <a:endParaRPr lang="ru-RU" sz="2800" dirty="0"/>
          </a:p>
          <a:p>
            <a:pPr marL="109855" indent="360045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800" dirty="0">
                <a:sym typeface="+mn-ea"/>
              </a:rPr>
              <a:t>- реализовано построение аналитических графиков на основе истории посещений.	</a:t>
            </a:r>
            <a:endParaRPr lang="en-US" sz="2800" dirty="0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-1" y="172078"/>
            <a:ext cx="12191999" cy="5944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 образования «БЕЛОРУССКИЙ ГОСУДАРСТВЕННЫЙ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УНИВЕРСИТЕТ»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информационных технологий</a:t>
            </a:r>
            <a:b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информационных систем и технологий</a:t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дипломного проекта: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«Веб-приложение кинотеатра "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"»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  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Дипломник:     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Халалеенко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А.Н.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    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Руководитель:  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Тимонович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Г.Л., доцент				     	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5"/>
          <p:cNvSpPr/>
          <p:nvPr/>
        </p:nvSpPr>
        <p:spPr bwMode="gray">
          <a:xfrm>
            <a:off x="0" y="5850294"/>
            <a:ext cx="12191999" cy="1009294"/>
          </a:xfrm>
          <a:prstGeom prst="rect">
            <a:avLst/>
          </a:prstGeom>
          <a:noFill/>
          <a:ln w="6350" algn="ctr">
            <a:noFill/>
            <a:miter lim="800000"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Минск</a:t>
            </a:r>
            <a:r>
              <a:rPr kumimoji="0" lang="ru-RU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 20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2</a:t>
            </a:r>
            <a:r>
              <a:rPr lang="ru-RU" sz="2000" kern="0" dirty="0"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5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Arial Unicode MS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/>
          <p:nvPr/>
        </p:nvSpPr>
        <p:spPr>
          <a:xfrm>
            <a:off x="390744" y="375972"/>
            <a:ext cx="10518338" cy="1325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 txBox="1"/>
          <p:nvPr/>
        </p:nvSpPr>
        <p:spPr>
          <a:xfrm>
            <a:off x="390744" y="1396406"/>
            <a:ext cx="10692123" cy="21511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0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2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cs typeface="Times New Roman" panose="02020603050405020304" pitchFamily="18" charset="0"/>
              </a:rPr>
              <a:t>В наше время кинотеатры остаются важной частью культуры. Благодаря цифровым технологиям они предлагают удобные услуги: онлайн-бронирование, выбор мест, оплату через карты. Упрощение процесса покупки билетов привлекает больше зрителей и повышает интерес к кино. Это делает посещение более комфортным. </a:t>
            </a:r>
          </a:p>
          <a:p>
            <a:pPr marL="0" indent="0">
              <a:buNone/>
            </a:pPr>
            <a:endParaRPr lang="ru-RU" sz="2800" dirty="0">
              <a:cs typeface="Times New Roman" panose="02020603050405020304" pitchFamily="18" charset="0"/>
            </a:endParaRPr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12FE-45B5-40C9-967B-7A59E737D478}" type="slidenum">
              <a:rPr lang="ru-RU" smtClean="0"/>
              <a:t>2</a:t>
            </a:fld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/>
          <p:nvPr/>
        </p:nvSpPr>
        <p:spPr>
          <a:xfrm>
            <a:off x="358587" y="441410"/>
            <a:ext cx="10518338" cy="1325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Прототипы и аналоги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3831" y="1284063"/>
            <a:ext cx="6099048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 err="1">
                <a:ea typeface="Inter" panose="02000503000000020004" pitchFamily="2" charset="0"/>
                <a:cs typeface="+mn-lt"/>
              </a:rPr>
              <a:t>Mooon</a:t>
            </a:r>
            <a:br>
              <a:rPr lang="ru-RU" sz="2000" dirty="0">
                <a:solidFill>
                  <a:srgbClr val="00B050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4000" dirty="0">
                <a:solidFill>
                  <a:srgbClr val="00B050"/>
                </a:solidFill>
                <a:latin typeface="Inter" panose="02000503000000020004" pitchFamily="2" charset="0"/>
                <a:ea typeface="Inter" panose="02000503000000020004" pitchFamily="2" charset="0"/>
              </a:rPr>
              <a:t>+</a:t>
            </a:r>
            <a:r>
              <a:rPr lang="en-US" sz="2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ru-RU" sz="2800" dirty="0">
                <a:cs typeface="Times New Roman" panose="02020603050405020304" pitchFamily="18" charset="0"/>
              </a:rPr>
              <a:t>современный дизайн</a:t>
            </a:r>
            <a:endParaRPr lang="en-US" sz="2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FF4343"/>
                </a:solidFill>
                <a:latin typeface="Inter" panose="02000503000000020004" pitchFamily="2" charset="0"/>
                <a:ea typeface="Inter" panose="02000503000000020004" pitchFamily="2" charset="0"/>
              </a:rPr>
              <a:t>-</a:t>
            </a:r>
            <a:r>
              <a:rPr lang="ru-RU" altLang="en-US" sz="28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2800" dirty="0">
                <a:cs typeface="Times New Roman" panose="02020603050405020304" pitchFamily="18" charset="0"/>
              </a:rPr>
              <a:t>малая известность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54200" y="3509645"/>
            <a:ext cx="4166235" cy="30048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indent="0">
              <a:buNone/>
            </a:pPr>
            <a:r>
              <a:rPr lang="en-US" sz="2800" b="1" dirty="0" err="1">
                <a:latin typeface="Calibri" panose="020F0502020204030204" pitchFamily="34" charset="0"/>
                <a:ea typeface="Inter" panose="02000503000000020004" pitchFamily="2" charset="0"/>
                <a:cs typeface="Calibri" panose="020F0502020204030204" pitchFamily="34" charset="0"/>
              </a:rPr>
              <a:t>Bycard</a:t>
            </a:r>
            <a:br>
              <a:rPr lang="ru-RU" sz="2000" dirty="0">
                <a:solidFill>
                  <a:srgbClr val="00B050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4000" dirty="0">
                <a:solidFill>
                  <a:srgbClr val="00B050"/>
                </a:solidFill>
                <a:latin typeface="Inter" panose="02000503000000020004" pitchFamily="2" charset="0"/>
                <a:ea typeface="Inter" panose="02000503000000020004" pitchFamily="2" charset="0"/>
              </a:rPr>
              <a:t>+</a:t>
            </a:r>
            <a:r>
              <a:rPr lang="en-US" sz="2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ru-RU" sz="2800" dirty="0">
                <a:cs typeface="Times New Roman" panose="02020603050405020304" pitchFamily="18" charset="0"/>
              </a:rPr>
              <a:t>простой в понимании интерфейс</a:t>
            </a:r>
            <a:endParaRPr lang="en-US" sz="2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en-US" sz="4000" dirty="0">
                <a:solidFill>
                  <a:srgbClr val="FF4343"/>
                </a:solidFill>
                <a:latin typeface="Inter" panose="02000503000000020004" pitchFamily="2" charset="0"/>
                <a:ea typeface="Inter" panose="02000503000000020004" pitchFamily="2" charset="0"/>
              </a:rPr>
              <a:t>-</a:t>
            </a:r>
            <a:r>
              <a:rPr lang="en-US" sz="2000" dirty="0">
                <a:solidFill>
                  <a:srgbClr val="FF4343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ru-RU" sz="2800" dirty="0">
                <a:cs typeface="Times New Roman" panose="02020603050405020304" pitchFamily="18" charset="0"/>
              </a:rPr>
              <a:t>стоимость покупки билета выше, чем</a:t>
            </a:r>
          </a:p>
          <a:p>
            <a:r>
              <a:rPr lang="ru-RU" sz="2800" dirty="0">
                <a:cs typeface="Times New Roman" panose="02020603050405020304" pitchFamily="18" charset="0"/>
              </a:rPr>
              <a:t>у конкурентов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06522" y="3429157"/>
            <a:ext cx="4805292" cy="2183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 err="1">
                <a:latin typeface="Inter" panose="02000503000000020004" pitchFamily="2" charset="0"/>
                <a:ea typeface="Inter" panose="02000503000000020004" pitchFamily="2" charset="0"/>
              </a:rPr>
              <a:t>Afisha</a:t>
            </a:r>
            <a:r>
              <a:rPr lang="en-US" sz="2800" b="1" dirty="0">
                <a:latin typeface="Inter" panose="02000503000000020004" pitchFamily="2" charset="0"/>
                <a:ea typeface="Inter" panose="02000503000000020004" pitchFamily="2" charset="0"/>
              </a:rPr>
              <a:t> relax</a:t>
            </a:r>
            <a:br>
              <a:rPr lang="ru-RU" sz="2000" dirty="0">
                <a:solidFill>
                  <a:srgbClr val="00B050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4000" dirty="0">
                <a:solidFill>
                  <a:srgbClr val="00B050"/>
                </a:solidFill>
                <a:latin typeface="Inter" panose="02000503000000020004" pitchFamily="2" charset="0"/>
                <a:ea typeface="Inter" panose="02000503000000020004" pitchFamily="2" charset="0"/>
              </a:rPr>
              <a:t>+</a:t>
            </a:r>
            <a:r>
              <a:rPr lang="en-US" sz="2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ru-RU" sz="2800" dirty="0">
                <a:latin typeface="Inter" panose="02000503000000020004" pitchFamily="2" charset="0"/>
                <a:ea typeface="Inter" panose="02000503000000020004" pitchFamily="2" charset="0"/>
              </a:rPr>
              <a:t>многофункционален</a:t>
            </a:r>
            <a:endParaRPr lang="en-US" sz="20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FF4343"/>
                </a:solidFill>
                <a:latin typeface="Inter" panose="02000503000000020004" pitchFamily="2" charset="0"/>
                <a:ea typeface="Inter" panose="02000503000000020004" pitchFamily="2" charset="0"/>
              </a:rPr>
              <a:t>-</a:t>
            </a:r>
            <a:r>
              <a:rPr lang="en-US" sz="4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ru-RU" sz="2800" dirty="0">
                <a:latin typeface="Calibri" panose="020F0502020204030204" pitchFamily="34" charset="0"/>
                <a:ea typeface="Inter" panose="02000503000000020004" pitchFamily="2" charset="0"/>
                <a:cs typeface="Calibri" panose="020F0502020204030204" pitchFamily="34" charset="0"/>
              </a:rPr>
              <a:t>не всегда предоставляет актуальные данные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760" y="1767205"/>
            <a:ext cx="2586990" cy="8820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" y="4047490"/>
            <a:ext cx="1653540" cy="165354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567" y="3820703"/>
            <a:ext cx="1831340" cy="1965960"/>
          </a:xfrm>
          <a:prstGeom prst="rect">
            <a:avLst/>
          </a:prstGeom>
        </p:spPr>
      </p:pic>
      <p:sp>
        <p:nvSpPr>
          <p:cNvPr id="3" name="Замещающий 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12FE-45B5-40C9-967B-7A59E737D478}" type="slidenum">
              <a:rPr lang="ru-RU" smtClean="0"/>
              <a:t>3</a:t>
            </a:fld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/>
          <p:nvPr/>
        </p:nvSpPr>
        <p:spPr>
          <a:xfrm>
            <a:off x="935321" y="256394"/>
            <a:ext cx="10518338" cy="1325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lang="ru-RU" dirty="0"/>
              <a:t> 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дипломного проектирования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 txBox="1"/>
          <p:nvPr/>
        </p:nvSpPr>
        <p:spPr>
          <a:xfrm>
            <a:off x="0" y="1428255"/>
            <a:ext cx="11545200" cy="525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855" indent="0" algn="just">
              <a:buFont typeface="Arial" panose="020B0604020202020204" pitchFamily="34" charset="0"/>
              <a:buNone/>
            </a:pPr>
            <a:r>
              <a:rPr lang="ru-RU" dirty="0"/>
              <a:t>	Разработка веб-приложения кинотеатра</a:t>
            </a:r>
            <a:r>
              <a:rPr lang="en-US" dirty="0"/>
              <a:t> “Hm”</a:t>
            </a:r>
            <a:endParaRPr lang="ru-RU" dirty="0"/>
          </a:p>
          <a:p>
            <a:endParaRPr lang="en-US" dirty="0"/>
          </a:p>
        </p:txBody>
      </p:sp>
      <p:sp>
        <p:nvSpPr>
          <p:cNvPr id="4" name="Заголовок 1"/>
          <p:cNvSpPr txBox="1"/>
          <p:nvPr/>
        </p:nvSpPr>
        <p:spPr>
          <a:xfrm>
            <a:off x="862536" y="1953904"/>
            <a:ext cx="10518338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дипломного проектирования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 2"/>
          <p:cNvSpPr txBox="1"/>
          <p:nvPr/>
        </p:nvSpPr>
        <p:spPr>
          <a:xfrm>
            <a:off x="0" y="3016949"/>
            <a:ext cx="12243411" cy="34204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0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2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855" indent="36004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3200" dirty="0">
                <a:latin typeface="Inter" panose="02000503000000020004" pitchFamily="2" charset="0"/>
                <a:ea typeface="Inter" panose="02000503000000020004" pitchFamily="2" charset="0"/>
              </a:rPr>
              <a:t>	</a:t>
            </a:r>
            <a:r>
              <a:rPr lang="ru-RU" sz="2800" dirty="0"/>
              <a:t>- реализовать логику регистрации и авторизации;</a:t>
            </a:r>
          </a:p>
          <a:p>
            <a:pPr marL="109855" indent="360045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800" dirty="0"/>
              <a:t>	- добавить поиск по фильмам;</a:t>
            </a:r>
          </a:p>
          <a:p>
            <a:pPr marL="109855" indent="360045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800" dirty="0"/>
              <a:t>	- предоставить добавление и удаление новых фильмов, залов и сеансов;</a:t>
            </a:r>
          </a:p>
          <a:p>
            <a:pPr marL="109855" indent="36004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800" dirty="0"/>
              <a:t>	- разработать сохранение истории действий пользователей;</a:t>
            </a:r>
          </a:p>
          <a:p>
            <a:pPr marL="109855" indent="360045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800" dirty="0"/>
              <a:t>	- предоставить генерацию и распознавание QR-кодов билетов пользователей;</a:t>
            </a:r>
          </a:p>
          <a:p>
            <a:pPr marL="109855" indent="360045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800" dirty="0"/>
              <a:t>	- реализовать построение аналитических графиков на основе истории посещений.	</a:t>
            </a:r>
          </a:p>
          <a:p>
            <a:pPr marL="109855" indent="0" algn="just">
              <a:buFont typeface="Arial" panose="020B0604020202020204" pitchFamily="34" charset="0"/>
              <a:buNone/>
            </a:pPr>
            <a:endParaRPr lang="ru-RU" sz="2800" dirty="0"/>
          </a:p>
          <a:p>
            <a:endParaRPr lang="en-US" dirty="0"/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12FE-45B5-40C9-967B-7A59E737D478}" type="slidenum">
              <a:rPr lang="ru-RU" smtClean="0"/>
              <a:t>4</a:t>
            </a:fld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/>
          <p:nvPr/>
        </p:nvSpPr>
        <p:spPr>
          <a:xfrm>
            <a:off x="838419" y="365210"/>
            <a:ext cx="10518338" cy="1325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 и средства разработки 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Объект 4"/>
          <p:cNvGraphicFramePr/>
          <p:nvPr/>
        </p:nvGraphicFramePr>
        <p:xfrm>
          <a:off x="838419" y="1993391"/>
          <a:ext cx="10457469" cy="4083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47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9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674">
                <a:tc>
                  <a:txBody>
                    <a:bodyPr/>
                    <a:lstStyle/>
                    <a:p>
                      <a:r>
                        <a:rPr lang="ru-RU" sz="2400" dirty="0"/>
                        <a:t>Технология</a:t>
                      </a:r>
                    </a:p>
                  </a:txBody>
                  <a:tcPr>
                    <a:solidFill>
                      <a:srgbClr val="FF434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Описание</a:t>
                      </a:r>
                    </a:p>
                  </a:txBody>
                  <a:tcPr>
                    <a:solidFill>
                      <a:srgbClr val="FF434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Версия</a:t>
                      </a:r>
                    </a:p>
                  </a:txBody>
                  <a:tcPr>
                    <a:solidFill>
                      <a:srgbClr val="FF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2023">
                <a:tc>
                  <a:txBody>
                    <a:bodyPr/>
                    <a:lstStyle/>
                    <a:p>
                      <a:r>
                        <a:rPr lang="en-US" sz="2400" dirty="0" err="1"/>
                        <a:t>Node.js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Событийно-ориентированная платформа, применяемая для создания веб-приложений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на</a:t>
                      </a:r>
                      <a:r>
                        <a:rPr lang="ru-RU" sz="2400" baseline="0" dirty="0"/>
                        <a:t> </a:t>
                      </a:r>
                      <a:r>
                        <a:rPr lang="ru-RU" sz="2400" dirty="0" err="1"/>
                        <a:t>JavaSc</a:t>
                      </a:r>
                      <a:r>
                        <a:rPr lang="en-US" sz="2400" dirty="0"/>
                        <a:t>r</a:t>
                      </a:r>
                      <a:r>
                        <a:rPr lang="ru-RU" sz="2400" dirty="0" err="1"/>
                        <a:t>ipt</a:t>
                      </a:r>
                      <a:r>
                        <a:rPr lang="ru-RU" sz="2400" dirty="0"/>
                        <a:t> при помощи движка </a:t>
                      </a:r>
                      <a:r>
                        <a:rPr lang="en-US" sz="2400" dirty="0"/>
                        <a:t>V8 </a:t>
                      </a:r>
                      <a:r>
                        <a:rPr lang="ru-RU" sz="2400" dirty="0"/>
                        <a:t>от </a:t>
                      </a:r>
                      <a:r>
                        <a:rPr lang="en-US" sz="2400" dirty="0"/>
                        <a:t>Google Chrome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18.17.1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674">
                <a:tc>
                  <a:txBody>
                    <a:bodyPr/>
                    <a:lstStyle/>
                    <a:p>
                      <a:r>
                        <a:rPr lang="en-US" sz="2400" dirty="0" err="1"/>
                        <a:t>NestJS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Фреймворк для создания серверных приложений на Node.js, использующий </a:t>
                      </a:r>
                      <a:r>
                        <a:rPr lang="ru-RU" sz="2400" dirty="0" err="1"/>
                        <a:t>TypeScript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10.0.0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0631">
                <a:tc>
                  <a:txBody>
                    <a:bodyPr/>
                    <a:lstStyle/>
                    <a:p>
                      <a:r>
                        <a:rPr lang="en-US" sz="2400" dirty="0" err="1"/>
                        <a:t>React.js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Гибкая </a:t>
                      </a:r>
                      <a:r>
                        <a:rPr lang="en-US" sz="2400" dirty="0"/>
                        <a:t>JavaScript-</a:t>
                      </a:r>
                      <a:r>
                        <a:rPr lang="ru-RU" sz="2400" dirty="0"/>
                        <a:t>библиотека</a:t>
                      </a:r>
                      <a:r>
                        <a:rPr lang="ru-RU" sz="2400" baseline="0" dirty="0"/>
                        <a:t> для создания пользовательских интерфейсов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1</a:t>
                      </a:r>
                      <a:r>
                        <a:rPr lang="en-US" sz="2400" dirty="0"/>
                        <a:t>8</a:t>
                      </a:r>
                      <a:r>
                        <a:rPr lang="ru-RU" sz="2400" dirty="0"/>
                        <a:t>.</a:t>
                      </a:r>
                      <a:r>
                        <a:rPr lang="en-US" sz="2400" dirty="0"/>
                        <a:t>2</a:t>
                      </a:r>
                      <a:r>
                        <a:rPr lang="ru-RU" sz="2400" dirty="0"/>
                        <a:t>.</a:t>
                      </a:r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6126">
                <a:tc>
                  <a:txBody>
                    <a:bodyPr/>
                    <a:lstStyle/>
                    <a:p>
                      <a:r>
                        <a:rPr lang="en-US" sz="2400" dirty="0"/>
                        <a:t>PostgreSQL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</a:rPr>
                        <a:t>Система управления реляционными базами данных.</a:t>
                      </a:r>
                      <a:endParaRPr lang="ru-RU" sz="24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r>
                        <a:rPr lang="ru-RU" sz="2400" dirty="0"/>
                        <a:t>6</a:t>
                      </a:r>
                      <a:r>
                        <a:rPr lang="en-US" sz="2400" dirty="0"/>
                        <a:t>.0</a:t>
                      </a:r>
                      <a:endParaRPr lang="en-US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Замещающий 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12FE-45B5-40C9-967B-7A59E737D478}" type="slidenum">
              <a:rPr lang="ru-RU" smtClean="0"/>
              <a:t>5</a:t>
            </a:fld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/>
          <p:nvPr/>
        </p:nvSpPr>
        <p:spPr>
          <a:xfrm>
            <a:off x="533618" y="389975"/>
            <a:ext cx="11262142" cy="81093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Проектирование. Диаграмма развёртывания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Замещающий 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12FE-45B5-40C9-967B-7A59E737D478}" type="slidenum">
              <a:rPr lang="ru-RU" smtClean="0"/>
              <a:t>6</a:t>
            </a:fld>
            <a:endParaRPr lang="ru-RU"/>
          </a:p>
        </p:txBody>
      </p:sp>
      <p:pic>
        <p:nvPicPr>
          <p:cNvPr id="9" name="Рисунок 2">
            <a:extLst>
              <a:ext uri="{FF2B5EF4-FFF2-40B4-BE49-F238E27FC236}">
                <a16:creationId xmlns:a16="http://schemas.microsoft.com/office/drawing/2014/main" id="{834B52FA-DA32-E821-0092-4FE873977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23" y="1055213"/>
            <a:ext cx="9699731" cy="566626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/>
          <p:nvPr/>
        </p:nvSpPr>
        <p:spPr>
          <a:xfrm>
            <a:off x="533618" y="389975"/>
            <a:ext cx="11262142" cy="81093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Проектирование. Диаграмма вариантов использования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12FE-45B5-40C9-967B-7A59E737D478}" type="slidenum">
              <a:rPr lang="ru-RU" smtClean="0"/>
              <a:t>7</a:t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" y="821055"/>
            <a:ext cx="11403965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/>
          <p:nvPr/>
        </p:nvSpPr>
        <p:spPr>
          <a:xfrm>
            <a:off x="594578" y="399204"/>
            <a:ext cx="11262142" cy="81093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Проектирование. Логическая схема базы данных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Замещающий 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12FE-45B5-40C9-967B-7A59E737D478}" type="slidenum">
              <a:rPr lang="ru-RU" smtClean="0"/>
              <a:t>8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468E3-988A-727B-3476-E78ED95E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940" y="919526"/>
            <a:ext cx="9277418" cy="57274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/>
          <p:nvPr/>
        </p:nvSpPr>
        <p:spPr>
          <a:xfrm>
            <a:off x="365760" y="389975"/>
            <a:ext cx="11765280" cy="8109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Проектирование. Блок-схема алгоритма покупки билета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312FE-45B5-40C9-967B-7A59E737D478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0" descr="Изображение выглядит как диаграмма, зарисовка, текст, Пла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20527A3-C8DE-BFBB-94CD-5CB1AA14A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46" y="1017789"/>
            <a:ext cx="9243907" cy="58402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498</Words>
  <Application>Microsoft Office PowerPoint</Application>
  <PresentationFormat>Widescreen</PresentationFormat>
  <Paragraphs>68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Inter</vt:lpstr>
      <vt:lpstr>Times New Roman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Halwa Эм</dc:creator>
  <cp:lastModifiedBy>Halwa Эм</cp:lastModifiedBy>
  <cp:revision>203</cp:revision>
  <dcterms:created xsi:type="dcterms:W3CDTF">2025-05-25T11:54:00Z</dcterms:created>
  <dcterms:modified xsi:type="dcterms:W3CDTF">2025-06-16T15:03:25Z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0034382F018C496BAF1605A9D57BB6D2_12</vt:lpwstr>
  </property>
  <property fmtid="{D5CDD505-2E9C-101B-9397-08002B2CF9AE}" pid="3" name="KSOProductBuildVer">
    <vt:lpwstr>1049-12.2.0.21179</vt:lpwstr>
  </property>
</Properties>
</file>